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1" r:id="rId3"/>
    <p:sldId id="282" r:id="rId4"/>
    <p:sldId id="259" r:id="rId5"/>
    <p:sldId id="262" r:id="rId6"/>
    <p:sldId id="289" r:id="rId7"/>
    <p:sldId id="290" r:id="rId8"/>
    <p:sldId id="285" r:id="rId9"/>
    <p:sldId id="288" r:id="rId10"/>
    <p:sldId id="286" r:id="rId11"/>
    <p:sldId id="28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42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44297F99-892B-4244-84CD-EB53F077F93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64772" y="0"/>
            <a:ext cx="637667" cy="634154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5D8437B7-C7A9-4B58-A3E8-4DC70EF2924D}"/>
              </a:ext>
            </a:extLst>
          </p:cNvPr>
          <p:cNvSpPr txBox="1"/>
          <p:nvPr userDrawn="1"/>
        </p:nvSpPr>
        <p:spPr>
          <a:xfrm>
            <a:off x="0" y="6339419"/>
            <a:ext cx="191057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2400" b="1" dirty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Biologija 8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pngall.com/ear-pn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hyperlink" Target="https://pxhere.com/en/photo/903341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hyperlink" Target="https://pixabay.com/en/guy-man-drunk-bottle-beer-whiskey-305817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hyperlink" Target="https://commons.wikimedia.org/wiki/File:Tift_Park_merry-go-round.JPG" TargetMode="External"/><Relationship Id="rId3" Type="http://schemas.openxmlformats.org/officeDocument/2006/relationships/hyperlink" Target="https://stileex.xyz/aliments-perimes-madagascar/" TargetMode="External"/><Relationship Id="rId7" Type="http://schemas.openxmlformats.org/officeDocument/2006/relationships/hyperlink" Target="https://en.wikipedia.org/wiki/City_of_Poros_ship_attack" TargetMode="External"/><Relationship Id="rId12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hyperlink" Target="https://pxhere.com/en/photo/118477" TargetMode="External"/><Relationship Id="rId5" Type="http://schemas.openxmlformats.org/officeDocument/2006/relationships/hyperlink" Target="https://pxhere.com/en/photo/962257" TargetMode="External"/><Relationship Id="rId10" Type="http://schemas.openxmlformats.org/officeDocument/2006/relationships/image" Target="../media/image39.jpeg"/><Relationship Id="rId4" Type="http://schemas.openxmlformats.org/officeDocument/2006/relationships/image" Target="../media/image36.jpeg"/><Relationship Id="rId9" Type="http://schemas.openxmlformats.org/officeDocument/2006/relationships/hyperlink" Target="https://en.wikipedia.org/wiki/Victory_Line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10.png"/><Relationship Id="rId7" Type="http://schemas.openxmlformats.org/officeDocument/2006/relationships/hyperlink" Target="http://wiki.open.hr/wiki/Gimp/Valovi" TargetMode="External"/><Relationship Id="rId2" Type="http://schemas.openxmlformats.org/officeDocument/2006/relationships/hyperlink" Target="https://www.e-sfera.hr/dodatni-digitalni-sadrzaji/f23d3b4a-1ab4-456c-bcf0-7ef06f106390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Relationship Id="rId9" Type="http://schemas.openxmlformats.org/officeDocument/2006/relationships/hyperlink" Target="http://hr.wikipedia.org/wiki/val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0.png"/><Relationship Id="rId7" Type="http://schemas.openxmlformats.org/officeDocument/2006/relationships/hyperlink" Target="http://vivirhogar.es/herramientas/diferentes-tipos-de-taladros.html" TargetMode="External"/><Relationship Id="rId2" Type="http://schemas.openxmlformats.org/officeDocument/2006/relationships/hyperlink" Target="https://www.e-sfera.hr/dodatni-digitalni-sadrzaji/f23d3b4a-1ab4-456c-bcf0-7ef06f106390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hyperlink" Target="https://en.wikipedia.org/wiki/Takeoff" TargetMode="External"/><Relationship Id="rId5" Type="http://schemas.openxmlformats.org/officeDocument/2006/relationships/hyperlink" Target="https://de.wikipedia.org/wiki/Datei:Silent_Disco_in_Bielefeld.jpg" TargetMode="External"/><Relationship Id="rId10" Type="http://schemas.openxmlformats.org/officeDocument/2006/relationships/image" Target="../media/image18.jpeg"/><Relationship Id="rId4" Type="http://schemas.openxmlformats.org/officeDocument/2006/relationships/image" Target="../media/image15.jpeg"/><Relationship Id="rId9" Type="http://schemas.openxmlformats.org/officeDocument/2006/relationships/hyperlink" Target="https://en.wikipedia.org/wiki/Drillin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ursuit.unimelb.edu.au/articles/hearing-loss-still-a-challenge-for-kids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Ear-EEG" TargetMode="Externa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xpixel.net/Headphone-Guy-Man-City-People-Black-Travel-2583444" TargetMode="External"/><Relationship Id="rId7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hyperlink" Target="https://ggwash.org/view/63137/fine-cyclists-for-wearing-headphones-lets-not" TargetMode="Externa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moodle.nationaldb.org/" TargetMode="External"/><Relationship Id="rId3" Type="http://schemas.openxmlformats.org/officeDocument/2006/relationships/hyperlink" Target="https://www.thingiverse.com/thing:27340" TargetMode="External"/><Relationship Id="rId7" Type="http://schemas.openxmlformats.org/officeDocument/2006/relationships/image" Target="../media/image2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hyperlink" Target="https://fr.wikipedia.org/wiki/Labyrinthe_(anatomie)" TargetMode="Externa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miling man standing and facing his right sid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4043631" cy="6858000"/>
          </a:xfrm>
          <a:prstGeom prst="rect">
            <a:avLst/>
          </a:prstGeom>
          <a:noFill/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C594E88-39FC-4F83-A345-9F17D7D28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8442" y="4324658"/>
            <a:ext cx="6818051" cy="2224019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pPr algn="ctr"/>
            <a:r>
              <a:rPr lang="hr-HR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OSJETILA NAM POMAŽU U SNALAŽENJU U SVIJETU</a:t>
            </a:r>
            <a:br>
              <a:rPr lang="hr-HR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hr-HR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 Uho -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148EE73E-25ED-4854-8C89-8B92C5024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6435543" y="668604"/>
            <a:ext cx="3237982" cy="323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8575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>
            <a:extLst>
              <a:ext uri="{FF2B5EF4-FFF2-40B4-BE49-F238E27FC236}">
                <a16:creationId xmlns:a16="http://schemas.microsoft.com/office/drawing/2014/main" xmlns="" id="{5C372645-8DEF-4C1B-8899-B9D0B6102F0B}"/>
              </a:ext>
            </a:extLst>
          </p:cNvPr>
          <p:cNvSpPr txBox="1">
            <a:spLocks/>
          </p:cNvSpPr>
          <p:nvPr/>
        </p:nvSpPr>
        <p:spPr bwMode="gray">
          <a:xfrm>
            <a:off x="1967111" y="420534"/>
            <a:ext cx="6863848" cy="1814199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 unutrašnjem se uhu nalazi i osjetilni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organ za ravnotežu </a:t>
            </a: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orijentaciju tijela u prostoru</a:t>
            </a: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Ispunjen je tekućinom pa pokreti našeg tijela uzrokuju kretanje te tekućine što podražuje osjetilne stanice za ravnotežu i gibanje		   stvaranje živčanog impulsa koji putuje u mozak.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818F61F1-DD9B-47C2-B80B-4F7EACF12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9986" y="2923754"/>
            <a:ext cx="770843" cy="7370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A1A61485-4A85-407A-A47A-16885C30D8D3}"/>
              </a:ext>
            </a:extLst>
          </p:cNvPr>
          <p:cNvSpPr txBox="1"/>
          <p:nvPr/>
        </p:nvSpPr>
        <p:spPr>
          <a:xfrm>
            <a:off x="27331" y="3820224"/>
            <a:ext cx="2456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i="1" dirty="0"/>
              <a:t>Možeš li ravno hodati neposredno nakon vožnje vrtuljkom u lunaparku?</a:t>
            </a:r>
          </a:p>
        </p:txBody>
      </p:sp>
      <p:sp>
        <p:nvSpPr>
          <p:cNvPr id="2" name="Strelica: desno 1">
            <a:extLst>
              <a:ext uri="{FF2B5EF4-FFF2-40B4-BE49-F238E27FC236}">
                <a16:creationId xmlns:a16="http://schemas.microsoft.com/office/drawing/2014/main" xmlns="" id="{650144AA-4B81-4EDA-9CC0-8CC22937F3B1}"/>
              </a:ext>
            </a:extLst>
          </p:cNvPr>
          <p:cNvSpPr/>
          <p:nvPr/>
        </p:nvSpPr>
        <p:spPr>
          <a:xfrm>
            <a:off x="3045040" y="1838753"/>
            <a:ext cx="621437" cy="239697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xmlns="" id="{0E94D01B-F969-4623-AACF-EE1C43FFBC1A}"/>
              </a:ext>
            </a:extLst>
          </p:cNvPr>
          <p:cNvSpPr txBox="1">
            <a:spLocks/>
          </p:cNvSpPr>
          <p:nvPr/>
        </p:nvSpPr>
        <p:spPr bwMode="gray">
          <a:xfrm>
            <a:off x="5399035" y="2323053"/>
            <a:ext cx="6426021" cy="907099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Veliki i mali mozak utječu na stezanje mišića i omogućuju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održavanje ravnoteže</a:t>
            </a: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BB3DB07C-69F6-4120-BB40-8A8825FAC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8666480" y="4564051"/>
            <a:ext cx="3158576" cy="226218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1E2BA31A-5135-44BF-8B68-59034F55DB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2654" y="3047916"/>
            <a:ext cx="2100469" cy="31507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0C4FACEC-574F-45D0-AECA-CDB17D2A4117}"/>
              </a:ext>
            </a:extLst>
          </p:cNvPr>
          <p:cNvSpPr txBox="1"/>
          <p:nvPr/>
        </p:nvSpPr>
        <p:spPr>
          <a:xfrm>
            <a:off x="9110668" y="3527836"/>
            <a:ext cx="2456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i="1" dirty="0"/>
              <a:t>Utjecaj alkohola na ravnotežu</a:t>
            </a:r>
          </a:p>
        </p:txBody>
      </p:sp>
      <p:pic>
        <p:nvPicPr>
          <p:cNvPr id="20" name="Slika 19">
            <a:extLst>
              <a:ext uri="{FF2B5EF4-FFF2-40B4-BE49-F238E27FC236}">
                <a16:creationId xmlns:a16="http://schemas.microsoft.com/office/drawing/2014/main" xmlns="" id="{D04AA617-DED4-4B58-8FF1-156045091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5476588" y="3593886"/>
            <a:ext cx="1962291" cy="2961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77259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2" grpId="0" animBg="1"/>
      <p:bldP spid="7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1">
            <a:extLst>
              <a:ext uri="{FF2B5EF4-FFF2-40B4-BE49-F238E27FC236}">
                <a16:creationId xmlns:a16="http://schemas.microsoft.com/office/drawing/2014/main" xmlns="" id="{0E94D01B-F969-4623-AACF-EE1C43FFBC1A}"/>
              </a:ext>
            </a:extLst>
          </p:cNvPr>
          <p:cNvSpPr txBox="1">
            <a:spLocks/>
          </p:cNvSpPr>
          <p:nvPr/>
        </p:nvSpPr>
        <p:spPr bwMode="gray">
          <a:xfrm>
            <a:off x="2452414" y="5273039"/>
            <a:ext cx="7287171" cy="1225289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Stalno podraživanje osjetilnih stanica u unutarnjem uhu kod nekih osoba izaziva vrtoglavicu, mučninu tzv. „morsku bolest”.</a:t>
            </a:r>
          </a:p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Vožnja prijevoznim sredstvima ili vrtnja na vrtuljku.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4883F1CE-DB7C-460E-A75D-04B40DD17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0132032" y="4963811"/>
            <a:ext cx="1514376" cy="1514376"/>
          </a:xfrm>
          <a:prstGeom prst="ellipse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A46E904D-1A61-439A-82E9-A076AEEC9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5039212" y="328915"/>
            <a:ext cx="2917580" cy="19450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74314803-B25E-4425-942B-A80479D0E1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l="10334" t="14753" r="9630"/>
          <a:stretch/>
        </p:blipFill>
        <p:spPr>
          <a:xfrm>
            <a:off x="4714815" y="2735193"/>
            <a:ext cx="3223475" cy="23252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xmlns="" id="{43B98360-6ED5-418B-9862-9BBB0AC827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778155" y="2608700"/>
            <a:ext cx="3092252" cy="2234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xmlns="" id="{01386872-524D-4E51-B72F-43D2B3CFD6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>
            <a:off x="8452637" y="1524980"/>
            <a:ext cx="3223475" cy="21493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B938211D-A514-42F6-9E93-EA1700AF039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837473B0-CC2E-450A-ABE3-18F120FF3D39}">
                <a1611:picAttrSrcUrl xmlns:a1611="http://schemas.microsoft.com/office/drawing/2016/11/main" xmlns="" r:id="rId13"/>
              </a:ext>
            </a:extLst>
          </a:blip>
          <a:srcRect l="8946" t="16452" r="5598" b="17629"/>
          <a:stretch/>
        </p:blipFill>
        <p:spPr>
          <a:xfrm>
            <a:off x="1451114" y="406966"/>
            <a:ext cx="3092253" cy="17889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699244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>
            <a:extLst>
              <a:ext uri="{FF2B5EF4-FFF2-40B4-BE49-F238E27FC236}">
                <a16:creationId xmlns:a16="http://schemas.microsoft.com/office/drawing/2014/main" xmlns="" id="{5C372645-8DEF-4C1B-8899-B9D0B6102F0B}"/>
              </a:ext>
            </a:extLst>
          </p:cNvPr>
          <p:cNvSpPr txBox="1">
            <a:spLocks/>
          </p:cNvSpPr>
          <p:nvPr/>
        </p:nvSpPr>
        <p:spPr bwMode="gray">
          <a:xfrm>
            <a:off x="285564" y="1060314"/>
            <a:ext cx="8796292" cy="186931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Organ koji nam omogućuje primanje dvaju osjeta: sluha i ravnoteže.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Sastoji se od vanjskog, srednjeg i unutarnjeg uha.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Osjet sluha važan je za snalaženje u prostoru  i primanje zvučnih informacija za komunikaciju i pravodobnu reakciju.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Mozak se usmjerava na one zvukove koje smatra važnima.</a:t>
            </a: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xmlns="" id="{A3C01AEE-CDF1-47E7-B33B-CC5718E7F9EB}"/>
              </a:ext>
            </a:extLst>
          </p:cNvPr>
          <p:cNvSpPr txBox="1">
            <a:spLocks/>
          </p:cNvSpPr>
          <p:nvPr/>
        </p:nvSpPr>
        <p:spPr bwMode="gray">
          <a:xfrm>
            <a:off x="285564" y="202090"/>
            <a:ext cx="975065" cy="62587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UHO</a:t>
            </a:r>
            <a:endParaRPr lang="hr-HR" sz="2400" b="1" spc="50" dirty="0">
              <a:ln w="0"/>
              <a:solidFill>
                <a:schemeClr val="tx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xmlns="" id="{0645FAAC-302E-47A6-A3E5-E697E2D3C788}"/>
              </a:ext>
            </a:extLst>
          </p:cNvPr>
          <p:cNvSpPr txBox="1">
            <a:spLocks/>
          </p:cNvSpPr>
          <p:nvPr/>
        </p:nvSpPr>
        <p:spPr bwMode="gray">
          <a:xfrm>
            <a:off x="366646" y="3229301"/>
            <a:ext cx="8888077" cy="5287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UHO 		SLUŠNI ŽIVAC 		SREDIŠTE ZA SLUH (u kori velikog mozga) </a:t>
            </a:r>
          </a:p>
        </p:txBody>
      </p:sp>
      <p:sp>
        <p:nvSpPr>
          <p:cNvPr id="14" name="Pravokutnik 13">
            <a:extLst>
              <a:ext uri="{FF2B5EF4-FFF2-40B4-BE49-F238E27FC236}">
                <a16:creationId xmlns:a16="http://schemas.microsoft.com/office/drawing/2014/main" xmlns="" id="{246EEB3D-00EC-4486-BA29-869DB13C90D0}"/>
              </a:ext>
            </a:extLst>
          </p:cNvPr>
          <p:cNvSpPr/>
          <p:nvPr/>
        </p:nvSpPr>
        <p:spPr>
          <a:xfrm>
            <a:off x="10419955" y="5970005"/>
            <a:ext cx="1192699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hr-HR" b="1" i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RB 67. str. 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1C8F622D-2919-48AF-94E0-22F4D2EEE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16305" y="3953099"/>
            <a:ext cx="711393" cy="681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780DA706-82E7-4D47-85E5-32D374C69655}"/>
              </a:ext>
            </a:extLst>
          </p:cNvPr>
          <p:cNvSpPr txBox="1"/>
          <p:nvPr/>
        </p:nvSpPr>
        <p:spPr>
          <a:xfrm>
            <a:off x="9254723" y="4227754"/>
            <a:ext cx="29372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u="sng" dirty="0"/>
              <a:t>ISTRAŽI</a:t>
            </a:r>
          </a:p>
          <a:p>
            <a:pPr algn="just"/>
            <a:r>
              <a:rPr lang="hr-HR" sz="1600" i="1" dirty="0"/>
              <a:t>Zvukovi oko mene.</a:t>
            </a:r>
          </a:p>
          <a:p>
            <a:pPr algn="just"/>
            <a:r>
              <a:rPr lang="hr-HR" sz="1600" i="1" dirty="0"/>
              <a:t>Koje sve informacije o svojem okolišu možeš dobiti koristeći se samo sluhom? Jesi li cijelo vrijeme svjestan / svjesna svih tih zvukova?</a:t>
            </a:r>
          </a:p>
        </p:txBody>
      </p:sp>
      <p:sp>
        <p:nvSpPr>
          <p:cNvPr id="17" name="Strelica: desno 16">
            <a:extLst>
              <a:ext uri="{FF2B5EF4-FFF2-40B4-BE49-F238E27FC236}">
                <a16:creationId xmlns:a16="http://schemas.microsoft.com/office/drawing/2014/main" xmlns="" id="{243F38EC-8BF4-47E8-A8FB-70FD833609D0}"/>
              </a:ext>
            </a:extLst>
          </p:cNvPr>
          <p:cNvSpPr/>
          <p:nvPr/>
        </p:nvSpPr>
        <p:spPr>
          <a:xfrm>
            <a:off x="1245336" y="3391732"/>
            <a:ext cx="479394" cy="162407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Strelica: desno 17">
            <a:extLst>
              <a:ext uri="{FF2B5EF4-FFF2-40B4-BE49-F238E27FC236}">
                <a16:creationId xmlns:a16="http://schemas.microsoft.com/office/drawing/2014/main" xmlns="" id="{93A995DA-3727-43CD-89BD-47CAE4F96A18}"/>
              </a:ext>
            </a:extLst>
          </p:cNvPr>
          <p:cNvSpPr/>
          <p:nvPr/>
        </p:nvSpPr>
        <p:spPr>
          <a:xfrm>
            <a:off x="3599398" y="3412492"/>
            <a:ext cx="479394" cy="162407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03AE64DC-CC34-40FE-800D-041B928D6C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023" t="963"/>
          <a:stretch/>
        </p:blipFill>
        <p:spPr>
          <a:xfrm>
            <a:off x="5615297" y="4227754"/>
            <a:ext cx="1839090" cy="225716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Naslov 1">
            <a:extLst>
              <a:ext uri="{FF2B5EF4-FFF2-40B4-BE49-F238E27FC236}">
                <a16:creationId xmlns:a16="http://schemas.microsoft.com/office/drawing/2014/main" xmlns="" id="{190AC71F-E5F9-48F4-8802-6D0FA5B7C33D}"/>
              </a:ext>
            </a:extLst>
          </p:cNvPr>
          <p:cNvSpPr txBox="1">
            <a:spLocks/>
          </p:cNvSpPr>
          <p:nvPr/>
        </p:nvSpPr>
        <p:spPr bwMode="gray">
          <a:xfrm>
            <a:off x="4119481" y="5569611"/>
            <a:ext cx="754602" cy="371494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UHO</a:t>
            </a:r>
          </a:p>
        </p:txBody>
      </p:sp>
      <p:sp>
        <p:nvSpPr>
          <p:cNvPr id="12" name="Naslov 1">
            <a:extLst>
              <a:ext uri="{FF2B5EF4-FFF2-40B4-BE49-F238E27FC236}">
                <a16:creationId xmlns:a16="http://schemas.microsoft.com/office/drawing/2014/main" xmlns="" id="{56A9EADA-5421-488C-96B0-65ACDB0D54AF}"/>
              </a:ext>
            </a:extLst>
          </p:cNvPr>
          <p:cNvSpPr txBox="1">
            <a:spLocks/>
          </p:cNvSpPr>
          <p:nvPr/>
        </p:nvSpPr>
        <p:spPr bwMode="gray">
          <a:xfrm>
            <a:off x="3192410" y="4065116"/>
            <a:ext cx="1741251" cy="457875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SREDIŠTE ZA SLUH</a:t>
            </a:r>
          </a:p>
        </p:txBody>
      </p:sp>
      <p:sp>
        <p:nvSpPr>
          <p:cNvPr id="13" name="Naslov 1">
            <a:extLst>
              <a:ext uri="{FF2B5EF4-FFF2-40B4-BE49-F238E27FC236}">
                <a16:creationId xmlns:a16="http://schemas.microsoft.com/office/drawing/2014/main" xmlns="" id="{BE4B5061-A36A-49BA-88F6-E4AED29DE05C}"/>
              </a:ext>
            </a:extLst>
          </p:cNvPr>
          <p:cNvSpPr txBox="1">
            <a:spLocks/>
          </p:cNvSpPr>
          <p:nvPr/>
        </p:nvSpPr>
        <p:spPr bwMode="gray">
          <a:xfrm>
            <a:off x="3551806" y="4810267"/>
            <a:ext cx="1322277" cy="457875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SLUŠNI ŽIVAC</a:t>
            </a:r>
          </a:p>
        </p:txBody>
      </p:sp>
      <p:cxnSp>
        <p:nvCxnSpPr>
          <p:cNvPr id="4" name="Ravni poveznik sa strelicom 3">
            <a:extLst>
              <a:ext uri="{FF2B5EF4-FFF2-40B4-BE49-F238E27FC236}">
                <a16:creationId xmlns:a16="http://schemas.microsoft.com/office/drawing/2014/main" xmlns="" id="{D17E53DB-4E79-492F-AD7F-4274787E4FE4}"/>
              </a:ext>
            </a:extLst>
          </p:cNvPr>
          <p:cNvCxnSpPr>
            <a:cxnSpLocks/>
          </p:cNvCxnSpPr>
          <p:nvPr/>
        </p:nvCxnSpPr>
        <p:spPr>
          <a:xfrm flipH="1">
            <a:off x="4976272" y="4997071"/>
            <a:ext cx="134550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Ravni poveznik sa strelicom 18">
            <a:extLst>
              <a:ext uri="{FF2B5EF4-FFF2-40B4-BE49-F238E27FC236}">
                <a16:creationId xmlns:a16="http://schemas.microsoft.com/office/drawing/2014/main" xmlns="" id="{11AF1702-CF46-498A-B03C-ED16AFF1B1D6}"/>
              </a:ext>
            </a:extLst>
          </p:cNvPr>
          <p:cNvCxnSpPr>
            <a:cxnSpLocks/>
          </p:cNvCxnSpPr>
          <p:nvPr/>
        </p:nvCxnSpPr>
        <p:spPr>
          <a:xfrm flipH="1">
            <a:off x="4987770" y="5223266"/>
            <a:ext cx="1520438" cy="4429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Ravni poveznik sa strelicom 19">
            <a:extLst>
              <a:ext uri="{FF2B5EF4-FFF2-40B4-BE49-F238E27FC236}">
                <a16:creationId xmlns:a16="http://schemas.microsoft.com/office/drawing/2014/main" xmlns="" id="{D84C4653-0189-4717-9B8B-E44E2689C326}"/>
              </a:ext>
            </a:extLst>
          </p:cNvPr>
          <p:cNvCxnSpPr>
            <a:cxnSpLocks/>
          </p:cNvCxnSpPr>
          <p:nvPr/>
        </p:nvCxnSpPr>
        <p:spPr>
          <a:xfrm flipH="1" flipV="1">
            <a:off x="4992747" y="4431040"/>
            <a:ext cx="1483010" cy="3493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41206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4" grpId="0" animBg="1"/>
      <p:bldP spid="16" grpId="0"/>
      <p:bldP spid="17" grpId="0" animBg="1"/>
      <p:bldP spid="18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slov 1">
            <a:extLst>
              <a:ext uri="{FF2B5EF4-FFF2-40B4-BE49-F238E27FC236}">
                <a16:creationId xmlns:a16="http://schemas.microsoft.com/office/drawing/2014/main" xmlns="" id="{B80A0548-E08B-49D3-9E61-85EF873ADD73}"/>
              </a:ext>
            </a:extLst>
          </p:cNvPr>
          <p:cNvSpPr txBox="1">
            <a:spLocks/>
          </p:cNvSpPr>
          <p:nvPr/>
        </p:nvSpPr>
        <p:spPr bwMode="gray">
          <a:xfrm>
            <a:off x="1362712" y="4039340"/>
            <a:ext cx="2015231" cy="74000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BUBNJIĆ - elastična opna</a:t>
            </a:r>
          </a:p>
        </p:txBody>
      </p:sp>
      <p:sp>
        <p:nvSpPr>
          <p:cNvPr id="13" name="Naslov 1">
            <a:extLst>
              <a:ext uri="{FF2B5EF4-FFF2-40B4-BE49-F238E27FC236}">
                <a16:creationId xmlns:a16="http://schemas.microsoft.com/office/drawing/2014/main" xmlns="" id="{CDBB39DF-C86C-44C3-9CD8-EC2364792C5A}"/>
              </a:ext>
            </a:extLst>
          </p:cNvPr>
          <p:cNvSpPr txBox="1">
            <a:spLocks/>
          </p:cNvSpPr>
          <p:nvPr/>
        </p:nvSpPr>
        <p:spPr bwMode="gray">
          <a:xfrm>
            <a:off x="283199" y="273504"/>
            <a:ext cx="1829686" cy="528788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DIJELOVI UHA</a:t>
            </a:r>
          </a:p>
        </p:txBody>
      </p:sp>
      <p:sp>
        <p:nvSpPr>
          <p:cNvPr id="25" name="Naslov 1">
            <a:extLst>
              <a:ext uri="{FF2B5EF4-FFF2-40B4-BE49-F238E27FC236}">
                <a16:creationId xmlns:a16="http://schemas.microsoft.com/office/drawing/2014/main" xmlns="" id="{A1BE6EDC-A077-4ECB-A8ED-1D1EEB59343E}"/>
              </a:ext>
            </a:extLst>
          </p:cNvPr>
          <p:cNvSpPr txBox="1">
            <a:spLocks/>
          </p:cNvSpPr>
          <p:nvPr/>
        </p:nvSpPr>
        <p:spPr bwMode="gray">
          <a:xfrm>
            <a:off x="1502278" y="2584172"/>
            <a:ext cx="1521982" cy="52878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ZVUKOVOD</a:t>
            </a:r>
          </a:p>
        </p:txBody>
      </p:sp>
      <p:sp>
        <p:nvSpPr>
          <p:cNvPr id="26" name="Naslov 1">
            <a:extLst>
              <a:ext uri="{FF2B5EF4-FFF2-40B4-BE49-F238E27FC236}">
                <a16:creationId xmlns:a16="http://schemas.microsoft.com/office/drawing/2014/main" xmlns="" id="{B0AC857F-CC9D-4A83-8564-B5E6E4C38872}"/>
              </a:ext>
            </a:extLst>
          </p:cNvPr>
          <p:cNvSpPr txBox="1">
            <a:spLocks/>
          </p:cNvSpPr>
          <p:nvPr/>
        </p:nvSpPr>
        <p:spPr bwMode="gray">
          <a:xfrm>
            <a:off x="1605196" y="1414760"/>
            <a:ext cx="1015378" cy="52878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UŠKA</a:t>
            </a:r>
          </a:p>
        </p:txBody>
      </p:sp>
      <p:sp>
        <p:nvSpPr>
          <p:cNvPr id="31" name="Naslov 1">
            <a:extLst>
              <a:ext uri="{FF2B5EF4-FFF2-40B4-BE49-F238E27FC236}">
                <a16:creationId xmlns:a16="http://schemas.microsoft.com/office/drawing/2014/main" xmlns="" id="{29680BC0-3203-4FA5-809F-58F59EA1E58E}"/>
              </a:ext>
            </a:extLst>
          </p:cNvPr>
          <p:cNvSpPr txBox="1">
            <a:spLocks/>
          </p:cNvSpPr>
          <p:nvPr/>
        </p:nvSpPr>
        <p:spPr bwMode="gray">
          <a:xfrm>
            <a:off x="5065414" y="348810"/>
            <a:ext cx="2115653" cy="528789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SLUŠNE KOŠĆICE</a:t>
            </a:r>
          </a:p>
        </p:txBody>
      </p:sp>
      <p:sp>
        <p:nvSpPr>
          <p:cNvPr id="37" name="Naslov 1">
            <a:extLst>
              <a:ext uri="{FF2B5EF4-FFF2-40B4-BE49-F238E27FC236}">
                <a16:creationId xmlns:a16="http://schemas.microsoft.com/office/drawing/2014/main" xmlns="" id="{5741078C-1AC6-4093-AE92-9067B39CBDDF}"/>
              </a:ext>
            </a:extLst>
          </p:cNvPr>
          <p:cNvSpPr txBox="1">
            <a:spLocks/>
          </p:cNvSpPr>
          <p:nvPr/>
        </p:nvSpPr>
        <p:spPr bwMode="gray">
          <a:xfrm>
            <a:off x="9427556" y="2805180"/>
            <a:ext cx="2255457" cy="835416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PUŽNICA - osjetilni organ za sluh</a:t>
            </a:r>
          </a:p>
        </p:txBody>
      </p:sp>
      <p:sp>
        <p:nvSpPr>
          <p:cNvPr id="24" name="Naslov 1">
            <a:extLst>
              <a:ext uri="{FF2B5EF4-FFF2-40B4-BE49-F238E27FC236}">
                <a16:creationId xmlns:a16="http://schemas.microsoft.com/office/drawing/2014/main" xmlns="" id="{090CE563-8C97-4887-8CAA-FEB86ABD4F10}"/>
              </a:ext>
            </a:extLst>
          </p:cNvPr>
          <p:cNvSpPr txBox="1">
            <a:spLocks/>
          </p:cNvSpPr>
          <p:nvPr/>
        </p:nvSpPr>
        <p:spPr bwMode="gray">
          <a:xfrm>
            <a:off x="9524726" y="1532422"/>
            <a:ext cx="2114383" cy="85907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osjetilni organ za ravnotežu</a:t>
            </a:r>
          </a:p>
        </p:txBody>
      </p:sp>
      <p:sp>
        <p:nvSpPr>
          <p:cNvPr id="27" name="Naslov 1">
            <a:extLst>
              <a:ext uri="{FF2B5EF4-FFF2-40B4-BE49-F238E27FC236}">
                <a16:creationId xmlns:a16="http://schemas.microsoft.com/office/drawing/2014/main" xmlns="" id="{91BC7DB9-FFAA-4802-B705-23DBF02900EE}"/>
              </a:ext>
            </a:extLst>
          </p:cNvPr>
          <p:cNvSpPr txBox="1">
            <a:spLocks/>
          </p:cNvSpPr>
          <p:nvPr/>
        </p:nvSpPr>
        <p:spPr bwMode="gray">
          <a:xfrm>
            <a:off x="9582551" y="4031205"/>
            <a:ext cx="2142212" cy="1130587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cjevčica koja spaja srednje uho sa ždrijelom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08386792-3D02-4A8D-A4D3-C6378339E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511" y="1238370"/>
            <a:ext cx="5028605" cy="379031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19" name="Ravni poveznik sa strelicom 18">
            <a:extLst>
              <a:ext uri="{FF2B5EF4-FFF2-40B4-BE49-F238E27FC236}">
                <a16:creationId xmlns:a16="http://schemas.microsoft.com/office/drawing/2014/main" xmlns="" id="{C2E40C50-E694-4D32-A864-8BC8E3093085}"/>
              </a:ext>
            </a:extLst>
          </p:cNvPr>
          <p:cNvCxnSpPr>
            <a:cxnSpLocks/>
          </p:cNvCxnSpPr>
          <p:nvPr/>
        </p:nvCxnSpPr>
        <p:spPr>
          <a:xfrm flipH="1" flipV="1">
            <a:off x="2747865" y="1891596"/>
            <a:ext cx="1431769" cy="60425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vni poveznik sa strelicom 20">
            <a:extLst>
              <a:ext uri="{FF2B5EF4-FFF2-40B4-BE49-F238E27FC236}">
                <a16:creationId xmlns:a16="http://schemas.microsoft.com/office/drawing/2014/main" xmlns="" id="{87DF64B1-37FB-43B1-8615-FCA451B40969}"/>
              </a:ext>
            </a:extLst>
          </p:cNvPr>
          <p:cNvCxnSpPr>
            <a:cxnSpLocks/>
          </p:cNvCxnSpPr>
          <p:nvPr/>
        </p:nvCxnSpPr>
        <p:spPr>
          <a:xfrm flipH="1" flipV="1">
            <a:off x="3129076" y="2920751"/>
            <a:ext cx="2101117" cy="38274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avni poveznik sa strelicom 22">
            <a:extLst>
              <a:ext uri="{FF2B5EF4-FFF2-40B4-BE49-F238E27FC236}">
                <a16:creationId xmlns:a16="http://schemas.microsoft.com/office/drawing/2014/main" xmlns="" id="{CE0BC296-9F33-42B0-A4BC-5AC13F08F976}"/>
              </a:ext>
            </a:extLst>
          </p:cNvPr>
          <p:cNvCxnSpPr>
            <a:cxnSpLocks/>
          </p:cNvCxnSpPr>
          <p:nvPr/>
        </p:nvCxnSpPr>
        <p:spPr>
          <a:xfrm flipH="1">
            <a:off x="3534327" y="3133526"/>
            <a:ext cx="2561675" cy="120986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avni poveznik sa strelicom 27">
            <a:extLst>
              <a:ext uri="{FF2B5EF4-FFF2-40B4-BE49-F238E27FC236}">
                <a16:creationId xmlns:a16="http://schemas.microsoft.com/office/drawing/2014/main" xmlns="" id="{7FDCA026-8641-4D1B-A438-E1891487BEEA}"/>
              </a:ext>
            </a:extLst>
          </p:cNvPr>
          <p:cNvCxnSpPr>
            <a:cxnSpLocks/>
          </p:cNvCxnSpPr>
          <p:nvPr/>
        </p:nvCxnSpPr>
        <p:spPr>
          <a:xfrm>
            <a:off x="7776578" y="3234179"/>
            <a:ext cx="1527992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avni poveznik sa strelicom 31">
            <a:extLst>
              <a:ext uri="{FF2B5EF4-FFF2-40B4-BE49-F238E27FC236}">
                <a16:creationId xmlns:a16="http://schemas.microsoft.com/office/drawing/2014/main" xmlns="" id="{4E828E3C-E727-4D80-88BE-294F9D6F0839}"/>
              </a:ext>
            </a:extLst>
          </p:cNvPr>
          <p:cNvCxnSpPr>
            <a:cxnSpLocks/>
          </p:cNvCxnSpPr>
          <p:nvPr/>
        </p:nvCxnSpPr>
        <p:spPr>
          <a:xfrm flipV="1">
            <a:off x="6247514" y="985421"/>
            <a:ext cx="10172" cy="120830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Desna vitičasta zagrada 29">
            <a:extLst>
              <a:ext uri="{FF2B5EF4-FFF2-40B4-BE49-F238E27FC236}">
                <a16:creationId xmlns:a16="http://schemas.microsoft.com/office/drawing/2014/main" xmlns="" id="{0E0AD4C7-4A71-47C8-8817-68C4A2CB1EB8}"/>
              </a:ext>
            </a:extLst>
          </p:cNvPr>
          <p:cNvSpPr/>
          <p:nvPr/>
        </p:nvSpPr>
        <p:spPr>
          <a:xfrm rot="16200000">
            <a:off x="6097203" y="2102849"/>
            <a:ext cx="320474" cy="695073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40" name="Ravni poveznik sa strelicom 39">
            <a:extLst>
              <a:ext uri="{FF2B5EF4-FFF2-40B4-BE49-F238E27FC236}">
                <a16:creationId xmlns:a16="http://schemas.microsoft.com/office/drawing/2014/main" xmlns="" id="{3739406C-7DB6-452C-9211-EF0F87D8A281}"/>
              </a:ext>
            </a:extLst>
          </p:cNvPr>
          <p:cNvCxnSpPr>
            <a:cxnSpLocks/>
          </p:cNvCxnSpPr>
          <p:nvPr/>
        </p:nvCxnSpPr>
        <p:spPr>
          <a:xfrm flipV="1">
            <a:off x="6906827" y="2010538"/>
            <a:ext cx="2550143" cy="48531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avni poveznik sa strelicom 41">
            <a:extLst>
              <a:ext uri="{FF2B5EF4-FFF2-40B4-BE49-F238E27FC236}">
                <a16:creationId xmlns:a16="http://schemas.microsoft.com/office/drawing/2014/main" xmlns="" id="{6560E946-F98F-4765-981B-877F2B72323A}"/>
              </a:ext>
            </a:extLst>
          </p:cNvPr>
          <p:cNvCxnSpPr>
            <a:cxnSpLocks/>
          </p:cNvCxnSpPr>
          <p:nvPr/>
        </p:nvCxnSpPr>
        <p:spPr>
          <a:xfrm>
            <a:off x="7546019" y="4234649"/>
            <a:ext cx="1910951" cy="21585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avni poveznik 44">
            <a:extLst>
              <a:ext uri="{FF2B5EF4-FFF2-40B4-BE49-F238E27FC236}">
                <a16:creationId xmlns:a16="http://schemas.microsoft.com/office/drawing/2014/main" xmlns="" id="{7FB1DFF9-9385-4902-90F7-5EE339EC6DD1}"/>
              </a:ext>
            </a:extLst>
          </p:cNvPr>
          <p:cNvCxnSpPr>
            <a:cxnSpLocks/>
          </p:cNvCxnSpPr>
          <p:nvPr/>
        </p:nvCxnSpPr>
        <p:spPr>
          <a:xfrm>
            <a:off x="5859262" y="985421"/>
            <a:ext cx="5641" cy="483833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Ravni poveznik 48">
            <a:extLst>
              <a:ext uri="{FF2B5EF4-FFF2-40B4-BE49-F238E27FC236}">
                <a16:creationId xmlns:a16="http://schemas.microsoft.com/office/drawing/2014/main" xmlns="" id="{807A41B1-9B0B-4932-801E-BD12166748E4}"/>
              </a:ext>
            </a:extLst>
          </p:cNvPr>
          <p:cNvCxnSpPr>
            <a:cxnSpLocks/>
          </p:cNvCxnSpPr>
          <p:nvPr/>
        </p:nvCxnSpPr>
        <p:spPr>
          <a:xfrm>
            <a:off x="6612164" y="985421"/>
            <a:ext cx="0" cy="483833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Naslov 1">
            <a:extLst>
              <a:ext uri="{FF2B5EF4-FFF2-40B4-BE49-F238E27FC236}">
                <a16:creationId xmlns:a16="http://schemas.microsoft.com/office/drawing/2014/main" xmlns="" id="{784F74E2-3748-4EA0-BEF2-7EC1F07764F8}"/>
              </a:ext>
            </a:extLst>
          </p:cNvPr>
          <p:cNvSpPr txBox="1">
            <a:spLocks/>
          </p:cNvSpPr>
          <p:nvPr/>
        </p:nvSpPr>
        <p:spPr bwMode="gray">
          <a:xfrm>
            <a:off x="4235751" y="5286575"/>
            <a:ext cx="1145353" cy="62865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VANJSKO UHO</a:t>
            </a:r>
          </a:p>
        </p:txBody>
      </p:sp>
      <p:sp>
        <p:nvSpPr>
          <p:cNvPr id="63" name="Naslov 1">
            <a:extLst>
              <a:ext uri="{FF2B5EF4-FFF2-40B4-BE49-F238E27FC236}">
                <a16:creationId xmlns:a16="http://schemas.microsoft.com/office/drawing/2014/main" xmlns="" id="{A1AAAE60-AB85-4E20-B474-63DCE4322133}"/>
              </a:ext>
            </a:extLst>
          </p:cNvPr>
          <p:cNvSpPr txBox="1">
            <a:spLocks/>
          </p:cNvSpPr>
          <p:nvPr/>
        </p:nvSpPr>
        <p:spPr bwMode="gray">
          <a:xfrm>
            <a:off x="5700538" y="4895566"/>
            <a:ext cx="1110360" cy="65601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SREDNJE UHO</a:t>
            </a:r>
          </a:p>
        </p:txBody>
      </p:sp>
      <p:sp>
        <p:nvSpPr>
          <p:cNvPr id="64" name="Naslov 1">
            <a:extLst>
              <a:ext uri="{FF2B5EF4-FFF2-40B4-BE49-F238E27FC236}">
                <a16:creationId xmlns:a16="http://schemas.microsoft.com/office/drawing/2014/main" xmlns="" id="{B4DD35ED-807F-4E29-8B92-B96B7318D2BC}"/>
              </a:ext>
            </a:extLst>
          </p:cNvPr>
          <p:cNvSpPr txBox="1">
            <a:spLocks/>
          </p:cNvSpPr>
          <p:nvPr/>
        </p:nvSpPr>
        <p:spPr bwMode="gray">
          <a:xfrm>
            <a:off x="7119187" y="5294725"/>
            <a:ext cx="1360060" cy="65601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UNUTARNJE UHO</a:t>
            </a:r>
          </a:p>
        </p:txBody>
      </p:sp>
      <p:sp>
        <p:nvSpPr>
          <p:cNvPr id="33" name="Naslov 1">
            <a:extLst>
              <a:ext uri="{FF2B5EF4-FFF2-40B4-BE49-F238E27FC236}">
                <a16:creationId xmlns:a16="http://schemas.microsoft.com/office/drawing/2014/main" xmlns="" id="{EE66A37F-1A7D-4B3C-9D2C-7EF9FD3B09B4}"/>
              </a:ext>
            </a:extLst>
          </p:cNvPr>
          <p:cNvSpPr txBox="1">
            <a:spLocks/>
          </p:cNvSpPr>
          <p:nvPr/>
        </p:nvSpPr>
        <p:spPr bwMode="gray">
          <a:xfrm>
            <a:off x="1502278" y="2575294"/>
            <a:ext cx="1521982" cy="52878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ZVUKOVOD</a:t>
            </a:r>
          </a:p>
        </p:txBody>
      </p:sp>
    </p:spTree>
    <p:extLst>
      <p:ext uri="{BB962C8B-B14F-4D97-AF65-F5344CB8AC3E}">
        <p14:creationId xmlns:p14="http://schemas.microsoft.com/office/powerpoint/2010/main" xmlns="" val="1913762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5" grpId="0" animBg="1"/>
      <p:bldP spid="26" grpId="0" animBg="1"/>
      <p:bldP spid="31" grpId="0" animBg="1"/>
      <p:bldP spid="37" grpId="0" animBg="1"/>
      <p:bldP spid="24" grpId="0" animBg="1"/>
      <p:bldP spid="27" grpId="0" animBg="1"/>
      <p:bldP spid="30" grpId="0" animBg="1"/>
      <p:bldP spid="62" grpId="0" animBg="1"/>
      <p:bldP spid="63" grpId="0" animBg="1"/>
      <p:bldP spid="64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69F7DCA0-CF72-4851-AF21-9AAE069E23A7}"/>
              </a:ext>
            </a:extLst>
          </p:cNvPr>
          <p:cNvSpPr txBox="1"/>
          <p:nvPr/>
        </p:nvSpPr>
        <p:spPr>
          <a:xfrm>
            <a:off x="11141477" y="1764318"/>
            <a:ext cx="989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/>
              <a:t>ISTRAŽI </a:t>
            </a:r>
          </a:p>
        </p:txBody>
      </p:sp>
      <p:pic>
        <p:nvPicPr>
          <p:cNvPr id="6" name="Picture 2">
            <a:hlinkClick r:id="rId2"/>
            <a:extLst>
              <a:ext uri="{FF2B5EF4-FFF2-40B4-BE49-F238E27FC236}">
                <a16:creationId xmlns:a16="http://schemas.microsoft.com/office/drawing/2014/main" xmlns="" id="{FD63A303-DE05-4D78-AECB-09EF591B0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8974" r="5597" b="5361"/>
          <a:stretch>
            <a:fillRect/>
          </a:stretch>
        </p:blipFill>
        <p:spPr bwMode="auto">
          <a:xfrm>
            <a:off x="11316825" y="944992"/>
            <a:ext cx="682051" cy="6917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Naslov 1">
            <a:extLst>
              <a:ext uri="{FF2B5EF4-FFF2-40B4-BE49-F238E27FC236}">
                <a16:creationId xmlns:a16="http://schemas.microsoft.com/office/drawing/2014/main" xmlns="" id="{7FB46EFD-07F9-4F1A-9839-55703D7F8FF3}"/>
              </a:ext>
            </a:extLst>
          </p:cNvPr>
          <p:cNvSpPr txBox="1">
            <a:spLocks/>
          </p:cNvSpPr>
          <p:nvPr/>
        </p:nvSpPr>
        <p:spPr bwMode="gray">
          <a:xfrm>
            <a:off x="193124" y="586680"/>
            <a:ext cx="9900082" cy="218356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ZVUK</a:t>
            </a:r>
            <a:r>
              <a:rPr lang="hr-HR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je val koji se širi od mjesta nastajanja na sve strane.</a:t>
            </a:r>
          </a:p>
          <a:p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Uška prima zvučne valove i usmjerava ih </a:t>
            </a:r>
            <a:r>
              <a:rPr lang="hr-HR" sz="2000" b="1" spc="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zvukovodom</a:t>
            </a:r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prema srednjem uhu.</a:t>
            </a:r>
          </a:p>
          <a:p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Srednje je uho ispunjeno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ZRAKOM</a:t>
            </a:r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a unutarnje uho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TEKUĆINOM</a:t>
            </a:r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r>
              <a:rPr lang="hr-HR" sz="2000" b="1" i="1" spc="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Eustahijeva cijev </a:t>
            </a:r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spaja srednje uho sa ždrijelom i usnom šupljinom.</a:t>
            </a:r>
          </a:p>
          <a:p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PUŽNICA</a:t>
            </a:r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dio unutarnjeg uha u kojem se nalaze </a:t>
            </a:r>
            <a:r>
              <a:rPr lang="hr-HR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osjetilne stanice 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koje pretvaraju kretanje tekućine u </a:t>
            </a:r>
            <a:r>
              <a:rPr lang="hr-HR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živčani 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impuls koji se </a:t>
            </a:r>
            <a:r>
              <a:rPr lang="hr-HR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slušnim živcem 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prenosi u </a:t>
            </a:r>
            <a:r>
              <a:rPr lang="hr-HR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središte za sluh 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 kori velikog mozga.</a:t>
            </a:r>
            <a:endParaRPr lang="hr-HR" sz="2000" b="1" spc="50" dirty="0">
              <a:ln w="0"/>
              <a:solidFill>
                <a:schemeClr val="tx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3C992533-B28D-4AD3-9A01-3086B2F60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38440" y="3532554"/>
            <a:ext cx="770843" cy="7370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30843B69-0A39-4F9D-9A91-EFB54A421EF7}"/>
              </a:ext>
            </a:extLst>
          </p:cNvPr>
          <p:cNvSpPr txBox="1"/>
          <p:nvPr/>
        </p:nvSpPr>
        <p:spPr>
          <a:xfrm>
            <a:off x="9454719" y="4394802"/>
            <a:ext cx="27372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i="1" dirty="0"/>
              <a:t>Ako na zvučnik staviš posudu s vodom i dovoljno glasno pustiš zvuk, kroz zvučnik na vodi možeš vidjeti stvaranje valova. Prisjeti se što si o zvuku naučio / naučila iz fizike. 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9056341C-B985-4EDE-B746-580918A20C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86" t="6891" r="4741" b="7331"/>
          <a:stretch/>
        </p:blipFill>
        <p:spPr>
          <a:xfrm>
            <a:off x="2183083" y="3330000"/>
            <a:ext cx="2814320" cy="294132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F2531145-1293-4333-B28C-951CA16B92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8524883" y="280141"/>
            <a:ext cx="2366638" cy="1602843"/>
          </a:xfrm>
          <a:prstGeom prst="ellipse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xmlns="" id="{887E0601-7AB5-481E-9991-211B458318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6302176" y="3616960"/>
            <a:ext cx="2347502" cy="234750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83227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>
            <a:extLst>
              <a:ext uri="{FF2B5EF4-FFF2-40B4-BE49-F238E27FC236}">
                <a16:creationId xmlns:a16="http://schemas.microsoft.com/office/drawing/2014/main" xmlns="" id="{5C372645-8DEF-4C1B-8899-B9D0B6102F0B}"/>
              </a:ext>
            </a:extLst>
          </p:cNvPr>
          <p:cNvSpPr txBox="1">
            <a:spLocks/>
          </p:cNvSpPr>
          <p:nvPr/>
        </p:nvSpPr>
        <p:spPr bwMode="gray">
          <a:xfrm>
            <a:off x="417250" y="292963"/>
            <a:ext cx="9190603" cy="238809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Jakost zvuka mjerimo u </a:t>
            </a:r>
            <a:r>
              <a:rPr lang="hr-HR" sz="2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decibelima (dB)</a:t>
            </a:r>
            <a:r>
              <a:rPr lang="hr-HR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r>
              <a:rPr lang="hr-HR" sz="2200" b="1" spc="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 oštećenje sluha utječe </a:t>
            </a:r>
            <a:r>
              <a:rPr lang="hr-HR" sz="2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jakost</a:t>
            </a:r>
            <a:r>
              <a:rPr lang="hr-HR" sz="2200" b="1" spc="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zvuka i </a:t>
            </a:r>
            <a:r>
              <a:rPr lang="hr-HR" sz="2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vrijeme izloženosti </a:t>
            </a:r>
            <a:r>
              <a:rPr lang="hr-HR" sz="2200" b="1" spc="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zvuku.</a:t>
            </a:r>
          </a:p>
          <a:p>
            <a:r>
              <a:rPr lang="hr-HR" sz="2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SLABOČUJNOST</a:t>
            </a:r>
            <a:r>
              <a:rPr lang="hr-HR" sz="2200" b="1" spc="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nepotpun gubitak sluha.</a:t>
            </a:r>
          </a:p>
          <a:p>
            <a:r>
              <a:rPr lang="hr-HR" sz="2200" b="1" spc="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Sluh mogu oštetiti i upala uha, oštećenje bubnjića, smanjena pokretljivost dijelova srednjeg uha zbog starenja i dr.</a:t>
            </a:r>
          </a:p>
          <a:p>
            <a:r>
              <a:rPr lang="hr-HR" sz="2200" b="1" spc="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Pomoći može nošenje </a:t>
            </a:r>
            <a:r>
              <a:rPr lang="hr-HR" sz="2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SLUŠNOG APARATA. </a:t>
            </a:r>
            <a:endParaRPr lang="hr-HR" sz="2200" b="1" spc="50" dirty="0">
              <a:ln w="0"/>
              <a:solidFill>
                <a:schemeClr val="tx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9" name="Picture 2">
            <a:hlinkClick r:id="rId2"/>
            <a:extLst>
              <a:ext uri="{FF2B5EF4-FFF2-40B4-BE49-F238E27FC236}">
                <a16:creationId xmlns:a16="http://schemas.microsoft.com/office/drawing/2014/main" xmlns="" id="{D63C2EC6-C2AE-44A6-8673-CE7B5C938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8974" r="5597" b="5361"/>
          <a:stretch>
            <a:fillRect/>
          </a:stretch>
        </p:blipFill>
        <p:spPr bwMode="auto">
          <a:xfrm>
            <a:off x="10835930" y="996437"/>
            <a:ext cx="682051" cy="6917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5A204666-53D0-456D-A13B-74E56EFB43BF}"/>
              </a:ext>
            </a:extLst>
          </p:cNvPr>
          <p:cNvSpPr txBox="1"/>
          <p:nvPr/>
        </p:nvSpPr>
        <p:spPr>
          <a:xfrm>
            <a:off x="10144271" y="1893550"/>
            <a:ext cx="1919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/>
              <a:t>ZANIMLJIVOSTI</a:t>
            </a:r>
          </a:p>
          <a:p>
            <a:pPr algn="ctr"/>
            <a:r>
              <a:rPr lang="hr-HR" b="1" dirty="0"/>
              <a:t>VIZUALNO +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E839AE9F-F52C-4D85-A425-7EB3D3481D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8353219" y="4176945"/>
            <a:ext cx="3582104" cy="2388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1801AF33-2748-4E89-AABF-1ED0CD8BDF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l="17120" t="12546"/>
          <a:stretch/>
        </p:blipFill>
        <p:spPr>
          <a:xfrm>
            <a:off x="2033493" y="3124914"/>
            <a:ext cx="2349602" cy="18594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9BC6CD96-2EF7-466B-8A3E-9C84068F5C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307078" y="3608048"/>
            <a:ext cx="1360725" cy="2047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FC4074B7-7B58-4AB9-92DC-2CCE04672CB9}"/>
              </a:ext>
            </a:extLst>
          </p:cNvPr>
          <p:cNvSpPr txBox="1"/>
          <p:nvPr/>
        </p:nvSpPr>
        <p:spPr>
          <a:xfrm>
            <a:off x="1969535" y="5549923"/>
            <a:ext cx="2456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i="1" dirty="0"/>
              <a:t>Izloženost prejakim zvukovima</a:t>
            </a:r>
          </a:p>
        </p:txBody>
      </p:sp>
      <p:pic>
        <p:nvPicPr>
          <p:cNvPr id="18" name="Slika 17">
            <a:extLst>
              <a:ext uri="{FF2B5EF4-FFF2-40B4-BE49-F238E27FC236}">
                <a16:creationId xmlns:a16="http://schemas.microsoft.com/office/drawing/2014/main" xmlns="" id="{BEFA96F6-E3F2-468A-8F4A-62818A6DE72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rcRect t="22714" r="772"/>
          <a:stretch/>
        </p:blipFill>
        <p:spPr>
          <a:xfrm>
            <a:off x="4715180" y="3731052"/>
            <a:ext cx="3272349" cy="20390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33070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AD419DB3-5E1E-4372-AA72-30E74BC956CE}"/>
              </a:ext>
            </a:extLst>
          </p:cNvPr>
          <p:cNvSpPr txBox="1"/>
          <p:nvPr/>
        </p:nvSpPr>
        <p:spPr>
          <a:xfrm>
            <a:off x="5784764" y="3959338"/>
            <a:ext cx="1619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/>
              <a:t>slušni </a:t>
            </a:r>
            <a:r>
              <a:rPr lang="hr-HR" i="1" dirty="0" err="1"/>
              <a:t>aparatić</a:t>
            </a:r>
            <a:endParaRPr lang="hr-HR" i="1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70CF0947-01F9-402E-85DC-0D8C4FB00D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16404" t="1915" b="1"/>
          <a:stretch/>
        </p:blipFill>
        <p:spPr>
          <a:xfrm>
            <a:off x="636331" y="1321430"/>
            <a:ext cx="4582160" cy="28225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D443E0A3-0192-435F-A2F3-13BECB65A9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95" t="4249" r="29914"/>
          <a:stretch/>
        </p:blipFill>
        <p:spPr>
          <a:xfrm>
            <a:off x="8233680" y="1242084"/>
            <a:ext cx="2804160" cy="28308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AC07C254-C53D-440C-BC2D-55320ACBB7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r="54281" b="7425"/>
          <a:stretch/>
        </p:blipFill>
        <p:spPr>
          <a:xfrm>
            <a:off x="5923812" y="1826284"/>
            <a:ext cx="1672207" cy="16027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61183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AD419DB3-5E1E-4372-AA72-30E74BC956CE}"/>
              </a:ext>
            </a:extLst>
          </p:cNvPr>
          <p:cNvSpPr txBox="1"/>
          <p:nvPr/>
        </p:nvSpPr>
        <p:spPr>
          <a:xfrm>
            <a:off x="1265935" y="4407010"/>
            <a:ext cx="1819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/>
              <a:t>zaštitne slušalice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163199CB-B5DB-45F7-B45C-25BB55DFDE7E}"/>
              </a:ext>
            </a:extLst>
          </p:cNvPr>
          <p:cNvSpPr txBox="1"/>
          <p:nvPr/>
        </p:nvSpPr>
        <p:spPr>
          <a:xfrm>
            <a:off x="7938117" y="6089934"/>
            <a:ext cx="2058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/>
              <a:t>slušalice u prometu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5988DA48-BB32-412E-BBD7-F83DB4F8E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8675259" y="1103648"/>
            <a:ext cx="3150366" cy="2047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E4E08C20-1AC4-4089-8E46-F9E1F630E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6479656" y="3429000"/>
            <a:ext cx="3516600" cy="2325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CEEF550-F1B4-4534-9E1A-F00C13523C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801" t="24886" r="16075"/>
          <a:stretch/>
        </p:blipFill>
        <p:spPr>
          <a:xfrm>
            <a:off x="493675" y="660400"/>
            <a:ext cx="2641600" cy="26910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D7B63100-BA93-4BD7-95C6-05D9A1F3438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472" t="11637"/>
          <a:stretch/>
        </p:blipFill>
        <p:spPr>
          <a:xfrm>
            <a:off x="3516742" y="1733997"/>
            <a:ext cx="2160692" cy="32349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4863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1">
            <a:extLst>
              <a:ext uri="{FF2B5EF4-FFF2-40B4-BE49-F238E27FC236}">
                <a16:creationId xmlns:a16="http://schemas.microsoft.com/office/drawing/2014/main" xmlns="" id="{001C98F5-F814-419F-A3F5-49A40ECE7291}"/>
              </a:ext>
            </a:extLst>
          </p:cNvPr>
          <p:cNvSpPr txBox="1">
            <a:spLocks/>
          </p:cNvSpPr>
          <p:nvPr/>
        </p:nvSpPr>
        <p:spPr bwMode="gray">
          <a:xfrm>
            <a:off x="3699987" y="5003524"/>
            <a:ext cx="5566299" cy="11409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GLUHOĆA</a:t>
            </a: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- potpuni gubitak sluha</a:t>
            </a:r>
          </a:p>
          <a:p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     - urođena ili stečena </a:t>
            </a:r>
          </a:p>
          <a:p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     - moguća ugradnja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umjetne pužnice</a:t>
            </a:r>
            <a:endParaRPr lang="hr-HR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0B539DC3-F36C-4015-8CE2-CDF0889E3A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1" t="12500" r="19108" b="1907"/>
          <a:stretch/>
        </p:blipFill>
        <p:spPr>
          <a:xfrm>
            <a:off x="3692942" y="1215450"/>
            <a:ext cx="2580640" cy="2052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0218954C-D334-4F4A-9761-0F657FD5CA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406652" y="2747186"/>
            <a:ext cx="2996566" cy="2422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TekstniOkvir 19">
            <a:extLst>
              <a:ext uri="{FF2B5EF4-FFF2-40B4-BE49-F238E27FC236}">
                <a16:creationId xmlns:a16="http://schemas.microsoft.com/office/drawing/2014/main" xmlns="" id="{9DFCF724-80C0-4696-BE22-BE81673D3DF7}"/>
              </a:ext>
            </a:extLst>
          </p:cNvPr>
          <p:cNvSpPr txBox="1"/>
          <p:nvPr/>
        </p:nvSpPr>
        <p:spPr>
          <a:xfrm>
            <a:off x="1672853" y="1916668"/>
            <a:ext cx="1870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/>
              <a:t>umjetna pužnica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E9331EC7-72CF-4B25-87C5-56993CBD6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50510" y="774934"/>
            <a:ext cx="770843" cy="7370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xmlns="" id="{800F1FE6-C3BE-4D59-AABE-EC96938F775E}"/>
              </a:ext>
            </a:extLst>
          </p:cNvPr>
          <p:cNvSpPr txBox="1"/>
          <p:nvPr/>
        </p:nvSpPr>
        <p:spPr>
          <a:xfrm>
            <a:off x="9607853" y="1717334"/>
            <a:ext cx="24561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i="1" dirty="0"/>
              <a:t>Kako su znanstvena otkrića, primjerice umjetna pužnica i leća, utjecala na kvalitetu života i mogućnosti liječenja? 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52BD759B-5BCC-4C61-8746-75AB5D55BC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6483137" y="2618198"/>
            <a:ext cx="3078479" cy="20523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68513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>
            <a:extLst>
              <a:ext uri="{FF2B5EF4-FFF2-40B4-BE49-F238E27FC236}">
                <a16:creationId xmlns:a16="http://schemas.microsoft.com/office/drawing/2014/main" xmlns="" id="{5C372645-8DEF-4C1B-8899-B9D0B6102F0B}"/>
              </a:ext>
            </a:extLst>
          </p:cNvPr>
          <p:cNvSpPr txBox="1">
            <a:spLocks/>
          </p:cNvSpPr>
          <p:nvPr/>
        </p:nvSpPr>
        <p:spPr bwMode="gray">
          <a:xfrm>
            <a:off x="6499429" y="5213148"/>
            <a:ext cx="5207472" cy="97082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ZNAKOVNI JEZIK </a:t>
            </a:r>
            <a:r>
              <a:rPr lang="hr-H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pomoću pokreta ruku</a:t>
            </a:r>
            <a:endParaRPr lang="hr-HR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ČITANJA GOVORA S USANA</a:t>
            </a:r>
            <a:endParaRPr lang="hr-HR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xmlns="" id="{B09BF6E5-C419-439C-B59B-FAD2D1F0C14A}"/>
              </a:ext>
            </a:extLst>
          </p:cNvPr>
          <p:cNvSpPr txBox="1">
            <a:spLocks/>
          </p:cNvSpPr>
          <p:nvPr/>
        </p:nvSpPr>
        <p:spPr bwMode="gray">
          <a:xfrm>
            <a:off x="506026" y="400975"/>
            <a:ext cx="5589973" cy="97082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GLUHONIJEME OSOBE </a:t>
            </a: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ne čuju i ne mogu govoriti </a:t>
            </a:r>
            <a:r>
              <a:rPr lang="hr-HR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(gluhoća + nijemost)</a:t>
            </a:r>
            <a:endParaRPr lang="hr-HR" sz="1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C2CC1F9A-C3EB-4697-BA94-722E0D036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460" y="2121777"/>
            <a:ext cx="3353939" cy="22387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11259FAE-8D36-4C6B-8966-C5C11EE88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060" y="3270330"/>
            <a:ext cx="3224259" cy="21804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3E084AB3-B933-4D46-9ECD-AEBD42D740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4087" r="9841" b="428"/>
          <a:stretch/>
        </p:blipFill>
        <p:spPr>
          <a:xfrm>
            <a:off x="8914540" y="1159442"/>
            <a:ext cx="2200499" cy="24284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196580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beski">
  <a:themeElements>
    <a:clrScheme name="Celestial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elestial" id="{C4BB2A3D-0E93-4C5F-B0D2-9D3FCE089CC5}" vid="{E44E6A2F-09CD-4BE0-B42D-107FF03CEE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Nebeski</Template>
  <TotalTime>743</TotalTime>
  <Words>455</Words>
  <Application>Microsoft Office PowerPoint</Application>
  <PresentationFormat>Custom</PresentationFormat>
  <Paragraphs>59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Nebeski</vt:lpstr>
      <vt:lpstr>OSJETILA NAM POMAŽU U SNALAŽENJU U SVIJETU - Uho -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KAKO REAGIRAMO NA RAZLIČITE PODRAŽAJE IZ OKOLIŠA I ZAŠTO JE TO VAŽNO</dc:title>
  <dc:creator>Korisnik</dc:creator>
  <cp:lastModifiedBy>sk-mpovalec</cp:lastModifiedBy>
  <cp:revision>228</cp:revision>
  <dcterms:created xsi:type="dcterms:W3CDTF">2020-06-29T14:50:40Z</dcterms:created>
  <dcterms:modified xsi:type="dcterms:W3CDTF">2020-08-11T06:48:21Z</dcterms:modified>
</cp:coreProperties>
</file>